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312" r:id="rId3"/>
    <p:sldId id="319" r:id="rId4"/>
    <p:sldId id="320" r:id="rId5"/>
    <p:sldId id="321" r:id="rId6"/>
    <p:sldId id="323" r:id="rId7"/>
    <p:sldId id="322" r:id="rId8"/>
    <p:sldId id="324" r:id="rId9"/>
    <p:sldId id="32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A5"/>
    <a:srgbClr val="595959"/>
    <a:srgbClr val="7F7F7F"/>
    <a:srgbClr val="808065"/>
    <a:srgbClr val="745800"/>
    <a:srgbClr val="463500"/>
    <a:srgbClr val="996633"/>
    <a:srgbClr val="8A0000"/>
    <a:srgbClr val="5C00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4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4B8427-7F9F-483A-B1EB-373BB107E4F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8CD2AC2-C83D-4CE7-BE00-09F1FCA02DB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Phương tiện cá nhân ngày càng nhiều</a:t>
          </a:r>
        </a:p>
      </dgm:t>
    </dgm:pt>
    <dgm:pt modelId="{8026E28D-FF12-440A-ABC7-20990F6A3642}" type="parTrans" cxnId="{77CD446A-A639-42E9-BA00-911B005B92CA}">
      <dgm:prSet/>
      <dgm:spPr/>
      <dgm:t>
        <a:bodyPr/>
        <a:lstStyle/>
        <a:p>
          <a:endParaRPr lang="en-US"/>
        </a:p>
      </dgm:t>
    </dgm:pt>
    <dgm:pt modelId="{CED444CF-68E9-4247-9A87-BBFBC43E2F10}" type="sibTrans" cxnId="{77CD446A-A639-42E9-BA00-911B005B92C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F30810CA-7E4B-4792-96F1-5D81E04EFE9A}">
      <dgm:prSet phldrT="[Text]"/>
      <dgm:spPr>
        <a:solidFill>
          <a:srgbClr val="920000"/>
        </a:solidFill>
      </dgm:spPr>
      <dgm:t>
        <a:bodyPr/>
        <a:lstStyle/>
        <a:p>
          <a:r>
            <a:rPr lang="en-US"/>
            <a:t>Thiếu chỗ đỗ đậu xe trầm trọng</a:t>
          </a:r>
        </a:p>
      </dgm:t>
    </dgm:pt>
    <dgm:pt modelId="{558AB0CE-5689-414D-9FED-1F052337728E}" type="parTrans" cxnId="{08FAD597-8C7E-4C88-90D2-BE9FEDEB79BC}">
      <dgm:prSet/>
      <dgm:spPr/>
      <dgm:t>
        <a:bodyPr/>
        <a:lstStyle/>
        <a:p>
          <a:endParaRPr lang="en-US"/>
        </a:p>
      </dgm:t>
    </dgm:pt>
    <dgm:pt modelId="{10E9C070-6135-40AC-80E2-E186FE2D4051}" type="sibTrans" cxnId="{08FAD597-8C7E-4C88-90D2-BE9FEDEB79BC}">
      <dgm:prSet/>
      <dgm:spPr/>
      <dgm:t>
        <a:bodyPr/>
        <a:lstStyle/>
        <a:p>
          <a:endParaRPr lang="en-US"/>
        </a:p>
      </dgm:t>
    </dgm:pt>
    <dgm:pt modelId="{DEE4B4EC-EEBE-4D73-9C9E-8A9A3D805C22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/>
            <a:t>Dân số ngày càng tăng</a:t>
          </a:r>
        </a:p>
      </dgm:t>
    </dgm:pt>
    <dgm:pt modelId="{21BB7AD9-CD9A-4FA0-A542-9B0B09A82AE7}" type="sibTrans" cxnId="{90A40F10-EA46-4A1D-A7A5-95CA9B06DDA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73C79ED3-8180-473C-9E16-99352ABD748F}" type="parTrans" cxnId="{90A40F10-EA46-4A1D-A7A5-95CA9B06DDA8}">
      <dgm:prSet/>
      <dgm:spPr/>
      <dgm:t>
        <a:bodyPr/>
        <a:lstStyle/>
        <a:p>
          <a:endParaRPr lang="en-US"/>
        </a:p>
      </dgm:t>
    </dgm:pt>
    <dgm:pt modelId="{7918A6FC-122F-4A4B-B753-3EC234AB3284}" type="pres">
      <dgm:prSet presAssocID="{E24B8427-7F9F-483A-B1EB-373BB107E4F2}" presName="linearFlow" presStyleCnt="0">
        <dgm:presLayoutVars>
          <dgm:resizeHandles val="exact"/>
        </dgm:presLayoutVars>
      </dgm:prSet>
      <dgm:spPr/>
    </dgm:pt>
    <dgm:pt modelId="{4C06D61D-0FC4-4628-91A3-86F16421AC5D}" type="pres">
      <dgm:prSet presAssocID="{DEE4B4EC-EEBE-4D73-9C9E-8A9A3D805C22}" presName="node" presStyleLbl="node1" presStyleIdx="0" presStyleCnt="3">
        <dgm:presLayoutVars>
          <dgm:bulletEnabled val="1"/>
        </dgm:presLayoutVars>
      </dgm:prSet>
      <dgm:spPr/>
    </dgm:pt>
    <dgm:pt modelId="{F8C64D20-9935-4D79-A41F-37E6FDB0393E}" type="pres">
      <dgm:prSet presAssocID="{21BB7AD9-CD9A-4FA0-A542-9B0B09A82AE7}" presName="sibTrans" presStyleLbl="sibTrans2D1" presStyleIdx="0" presStyleCnt="2"/>
      <dgm:spPr/>
    </dgm:pt>
    <dgm:pt modelId="{D74DBAE0-0C83-4AA6-B69F-393BED821B74}" type="pres">
      <dgm:prSet presAssocID="{21BB7AD9-CD9A-4FA0-A542-9B0B09A82AE7}" presName="connectorText" presStyleLbl="sibTrans2D1" presStyleIdx="0" presStyleCnt="2"/>
      <dgm:spPr/>
    </dgm:pt>
    <dgm:pt modelId="{20B89C64-D717-4CF5-B36A-93DCBF7AF1C8}" type="pres">
      <dgm:prSet presAssocID="{E8CD2AC2-C83D-4CE7-BE00-09F1FCA02DBE}" presName="node" presStyleLbl="node1" presStyleIdx="1" presStyleCnt="3">
        <dgm:presLayoutVars>
          <dgm:bulletEnabled val="1"/>
        </dgm:presLayoutVars>
      </dgm:prSet>
      <dgm:spPr/>
    </dgm:pt>
    <dgm:pt modelId="{EDDBA7AC-CCD3-4A85-986B-F6390739CEEB}" type="pres">
      <dgm:prSet presAssocID="{CED444CF-68E9-4247-9A87-BBFBC43E2F10}" presName="sibTrans" presStyleLbl="sibTrans2D1" presStyleIdx="1" presStyleCnt="2"/>
      <dgm:spPr/>
    </dgm:pt>
    <dgm:pt modelId="{47DC6B65-42CC-4555-B77A-C2545014414C}" type="pres">
      <dgm:prSet presAssocID="{CED444CF-68E9-4247-9A87-BBFBC43E2F10}" presName="connectorText" presStyleLbl="sibTrans2D1" presStyleIdx="1" presStyleCnt="2"/>
      <dgm:spPr/>
    </dgm:pt>
    <dgm:pt modelId="{F82F3210-A75B-406F-9335-B6DDAF133838}" type="pres">
      <dgm:prSet presAssocID="{F30810CA-7E4B-4792-96F1-5D81E04EFE9A}" presName="node" presStyleLbl="node1" presStyleIdx="2" presStyleCnt="3">
        <dgm:presLayoutVars>
          <dgm:bulletEnabled val="1"/>
        </dgm:presLayoutVars>
      </dgm:prSet>
      <dgm:spPr/>
    </dgm:pt>
  </dgm:ptLst>
  <dgm:cxnLst>
    <dgm:cxn modelId="{90A40F10-EA46-4A1D-A7A5-95CA9B06DDA8}" srcId="{E24B8427-7F9F-483A-B1EB-373BB107E4F2}" destId="{DEE4B4EC-EEBE-4D73-9C9E-8A9A3D805C22}" srcOrd="0" destOrd="0" parTransId="{73C79ED3-8180-473C-9E16-99352ABD748F}" sibTransId="{21BB7AD9-CD9A-4FA0-A542-9B0B09A82AE7}"/>
    <dgm:cxn modelId="{122C5912-DF2C-426E-B34A-F8C35ADD2DA5}" type="presOf" srcId="{CED444CF-68E9-4247-9A87-BBFBC43E2F10}" destId="{EDDBA7AC-CCD3-4A85-986B-F6390739CEEB}" srcOrd="0" destOrd="0" presId="urn:microsoft.com/office/officeart/2005/8/layout/process2"/>
    <dgm:cxn modelId="{8E12711F-7F78-4BCB-8837-C9CC556EC5F2}" type="presOf" srcId="{E24B8427-7F9F-483A-B1EB-373BB107E4F2}" destId="{7918A6FC-122F-4A4B-B753-3EC234AB3284}" srcOrd="0" destOrd="0" presId="urn:microsoft.com/office/officeart/2005/8/layout/process2"/>
    <dgm:cxn modelId="{AE028342-A050-4D35-99A8-B038EB5C487B}" type="presOf" srcId="{DEE4B4EC-EEBE-4D73-9C9E-8A9A3D805C22}" destId="{4C06D61D-0FC4-4628-91A3-86F16421AC5D}" srcOrd="0" destOrd="0" presId="urn:microsoft.com/office/officeart/2005/8/layout/process2"/>
    <dgm:cxn modelId="{77CD446A-A639-42E9-BA00-911B005B92CA}" srcId="{E24B8427-7F9F-483A-B1EB-373BB107E4F2}" destId="{E8CD2AC2-C83D-4CE7-BE00-09F1FCA02DBE}" srcOrd="1" destOrd="0" parTransId="{8026E28D-FF12-440A-ABC7-20990F6A3642}" sibTransId="{CED444CF-68E9-4247-9A87-BBFBC43E2F10}"/>
    <dgm:cxn modelId="{ED277C78-5F7B-453A-85D2-490D4D676D36}" type="presOf" srcId="{CED444CF-68E9-4247-9A87-BBFBC43E2F10}" destId="{47DC6B65-42CC-4555-B77A-C2545014414C}" srcOrd="1" destOrd="0" presId="urn:microsoft.com/office/officeart/2005/8/layout/process2"/>
    <dgm:cxn modelId="{CD6BFC83-42DD-49ED-A0BF-27DC6724CEBD}" type="presOf" srcId="{E8CD2AC2-C83D-4CE7-BE00-09F1FCA02DBE}" destId="{20B89C64-D717-4CF5-B36A-93DCBF7AF1C8}" srcOrd="0" destOrd="0" presId="urn:microsoft.com/office/officeart/2005/8/layout/process2"/>
    <dgm:cxn modelId="{08FAD597-8C7E-4C88-90D2-BE9FEDEB79BC}" srcId="{E24B8427-7F9F-483A-B1EB-373BB107E4F2}" destId="{F30810CA-7E4B-4792-96F1-5D81E04EFE9A}" srcOrd="2" destOrd="0" parTransId="{558AB0CE-5689-414D-9FED-1F052337728E}" sibTransId="{10E9C070-6135-40AC-80E2-E186FE2D4051}"/>
    <dgm:cxn modelId="{650254BC-3FAB-4A80-A1B6-3AB8F1A8E2FD}" type="presOf" srcId="{21BB7AD9-CD9A-4FA0-A542-9B0B09A82AE7}" destId="{D74DBAE0-0C83-4AA6-B69F-393BED821B74}" srcOrd="1" destOrd="0" presId="urn:microsoft.com/office/officeart/2005/8/layout/process2"/>
    <dgm:cxn modelId="{872DB3D8-6D02-4F5F-9271-185C626AA80F}" type="presOf" srcId="{F30810CA-7E4B-4792-96F1-5D81E04EFE9A}" destId="{F82F3210-A75B-406F-9335-B6DDAF133838}" srcOrd="0" destOrd="0" presId="urn:microsoft.com/office/officeart/2005/8/layout/process2"/>
    <dgm:cxn modelId="{9F96DCE3-907B-4487-A530-AEB01B325A2C}" type="presOf" srcId="{21BB7AD9-CD9A-4FA0-A542-9B0B09A82AE7}" destId="{F8C64D20-9935-4D79-A41F-37E6FDB0393E}" srcOrd="0" destOrd="0" presId="urn:microsoft.com/office/officeart/2005/8/layout/process2"/>
    <dgm:cxn modelId="{023A0947-C46B-4B2D-961F-354A28061BAE}" type="presParOf" srcId="{7918A6FC-122F-4A4B-B753-3EC234AB3284}" destId="{4C06D61D-0FC4-4628-91A3-86F16421AC5D}" srcOrd="0" destOrd="0" presId="urn:microsoft.com/office/officeart/2005/8/layout/process2"/>
    <dgm:cxn modelId="{AA4A93F1-7926-4EF3-B697-0DE47B157598}" type="presParOf" srcId="{7918A6FC-122F-4A4B-B753-3EC234AB3284}" destId="{F8C64D20-9935-4D79-A41F-37E6FDB0393E}" srcOrd="1" destOrd="0" presId="urn:microsoft.com/office/officeart/2005/8/layout/process2"/>
    <dgm:cxn modelId="{105FD756-ED59-4E54-9B15-0E6C4A9D4216}" type="presParOf" srcId="{F8C64D20-9935-4D79-A41F-37E6FDB0393E}" destId="{D74DBAE0-0C83-4AA6-B69F-393BED821B74}" srcOrd="0" destOrd="0" presId="urn:microsoft.com/office/officeart/2005/8/layout/process2"/>
    <dgm:cxn modelId="{FAFB8B67-3F84-4ACD-B2EA-CA67ED439377}" type="presParOf" srcId="{7918A6FC-122F-4A4B-B753-3EC234AB3284}" destId="{20B89C64-D717-4CF5-B36A-93DCBF7AF1C8}" srcOrd="2" destOrd="0" presId="urn:microsoft.com/office/officeart/2005/8/layout/process2"/>
    <dgm:cxn modelId="{99EEBBA8-42B5-4813-AE09-3CEEEDF736E4}" type="presParOf" srcId="{7918A6FC-122F-4A4B-B753-3EC234AB3284}" destId="{EDDBA7AC-CCD3-4A85-986B-F6390739CEEB}" srcOrd="3" destOrd="0" presId="urn:microsoft.com/office/officeart/2005/8/layout/process2"/>
    <dgm:cxn modelId="{837EC303-A851-4814-820F-2F589A9A7884}" type="presParOf" srcId="{EDDBA7AC-CCD3-4A85-986B-F6390739CEEB}" destId="{47DC6B65-42CC-4555-B77A-C2545014414C}" srcOrd="0" destOrd="0" presId="urn:microsoft.com/office/officeart/2005/8/layout/process2"/>
    <dgm:cxn modelId="{832D6C0D-9369-43F1-B231-4C0832C400D2}" type="presParOf" srcId="{7918A6FC-122F-4A4B-B753-3EC234AB3284}" destId="{F82F3210-A75B-406F-9335-B6DDAF13383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6D61D-0FC4-4628-91A3-86F16421AC5D}">
      <dsp:nvSpPr>
        <dsp:cNvPr id="0" name=""/>
        <dsp:cNvSpPr/>
      </dsp:nvSpPr>
      <dsp:spPr>
        <a:xfrm>
          <a:off x="477158" y="0"/>
          <a:ext cx="2138486" cy="937418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Dân số ngày càng tăng</a:t>
          </a:r>
        </a:p>
      </dsp:txBody>
      <dsp:txXfrm>
        <a:off x="504614" y="27456"/>
        <a:ext cx="2083574" cy="882506"/>
      </dsp:txXfrm>
    </dsp:sp>
    <dsp:sp modelId="{F8C64D20-9935-4D79-A41F-37E6FDB0393E}">
      <dsp:nvSpPr>
        <dsp:cNvPr id="0" name=""/>
        <dsp:cNvSpPr/>
      </dsp:nvSpPr>
      <dsp:spPr>
        <a:xfrm rot="5400000">
          <a:off x="1370635" y="960854"/>
          <a:ext cx="351532" cy="421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419850" y="996007"/>
        <a:ext cx="253102" cy="246072"/>
      </dsp:txXfrm>
    </dsp:sp>
    <dsp:sp modelId="{20B89C64-D717-4CF5-B36A-93DCBF7AF1C8}">
      <dsp:nvSpPr>
        <dsp:cNvPr id="0" name=""/>
        <dsp:cNvSpPr/>
      </dsp:nvSpPr>
      <dsp:spPr>
        <a:xfrm>
          <a:off x="477158" y="1406128"/>
          <a:ext cx="2138486" cy="93741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Phương tiện cá nhân ngày càng nhiều</a:t>
          </a:r>
        </a:p>
      </dsp:txBody>
      <dsp:txXfrm>
        <a:off x="504614" y="1433584"/>
        <a:ext cx="2083574" cy="882506"/>
      </dsp:txXfrm>
    </dsp:sp>
    <dsp:sp modelId="{EDDBA7AC-CCD3-4A85-986B-F6390739CEEB}">
      <dsp:nvSpPr>
        <dsp:cNvPr id="0" name=""/>
        <dsp:cNvSpPr/>
      </dsp:nvSpPr>
      <dsp:spPr>
        <a:xfrm rot="5400000">
          <a:off x="1370635" y="2366982"/>
          <a:ext cx="351532" cy="421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419850" y="2402135"/>
        <a:ext cx="253102" cy="246072"/>
      </dsp:txXfrm>
    </dsp:sp>
    <dsp:sp modelId="{F82F3210-A75B-406F-9335-B6DDAF133838}">
      <dsp:nvSpPr>
        <dsp:cNvPr id="0" name=""/>
        <dsp:cNvSpPr/>
      </dsp:nvSpPr>
      <dsp:spPr>
        <a:xfrm>
          <a:off x="477158" y="2812256"/>
          <a:ext cx="2138486" cy="937418"/>
        </a:xfrm>
        <a:prstGeom prst="roundRect">
          <a:avLst>
            <a:gd name="adj" fmla="val 10000"/>
          </a:avLst>
        </a:prstGeom>
        <a:solidFill>
          <a:srgbClr val="92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Thiếu chỗ đỗ đậu xe trầm trọng</a:t>
          </a:r>
        </a:p>
      </dsp:txBody>
      <dsp:txXfrm>
        <a:off x="504614" y="2839712"/>
        <a:ext cx="2083574" cy="882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2728C-2EA5-4F04-9F50-E1537A00F16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40EEB-DFA0-45D7-B821-E45DD142E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3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4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7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59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4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6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61AA-F2E9-42AF-B323-3560C2233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B3776-927A-4F29-8A98-C4B32660C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0A76A-A115-4693-BE7E-B1C94FA62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0D77-B6BA-4844-9FD5-D923F1F90B2C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8EA7C-75EB-4FBF-822B-27FD0315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8A899-6997-4643-8000-5389491D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FC75-EA7D-4C98-9645-9661129E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FEA08-C09B-4CE6-B528-FE76A9081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59C8-55AE-4D43-A7D2-07A5CDE2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C6A5-89EC-43AE-98D9-1B368D182C9B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8F19-F847-4CBA-BE46-94051008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EFB56-1282-4938-B72D-13CA5397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D12D4-038D-4F8E-B6BB-1AA1691E6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775B3-2556-43F8-AEE5-169917F62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F2791-6277-41F3-B5AB-CDF14BA8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B9F3-3C2C-49F9-9101-1B2635E85BFD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F1217-02ED-4A34-AB6D-5E6CAE4D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58181-9D70-437D-BAC5-06D2AEE7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5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735C-D4B0-467E-84B5-4DC05FF3970D}" type="datetime1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8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96A4-8879-44F0-A8D6-F5618C11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2B1B6-3627-4540-A279-5DF4B5EC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9178-FAC8-4968-BFDE-648EF099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D4BB3-453E-426F-9E5C-AA58380E57A1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3574-DD2A-4E8C-A7D9-348F28C4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23866-EA94-4FBB-8DA8-9BCB1025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5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344A-9634-47FD-AAD7-A4678B01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CEC68-51EC-4188-BB90-CBDC70E1E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188D-700D-4CF7-B61E-0AA85F7E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80A8-E276-4879-8177-A56BD1E63EFE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4387-C6D1-4268-B0BE-76EFD0B23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17601-4D0E-4F76-84AD-C7CFE819F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1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CC0C-F606-43DF-AE5D-765A9026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EE18-DBB3-4C0E-878B-A1CF8CB9F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09B04-6BEC-4B0C-9612-203832117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1FA72-06D5-4376-BAC4-33285C01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FEFB-1ABA-4AAA-A187-C9528167B79C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8951C-7793-4FFB-9C72-6FCDC65D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84603-3A02-4B3D-AA80-126702B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76BE-1B31-4DBF-853E-F125C438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D4F4B-935F-4A40-A32F-5C8BC3B41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99343-DFAF-4CD2-8BFA-7093D1A13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F69D4-079E-49BE-931D-DECCEEDAE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2B60C-E2A6-48B8-AF3B-B0397BF24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71847-B5FF-4DF0-BC47-1125348E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7BA-A0A4-4BFB-AF8F-AE1A87FDF788}" type="datetime1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FA2BE1-9117-4DD1-A42D-231425C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532B02-6BFE-4EE3-88AD-88D6E574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2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9C1D-81CB-4905-A5AB-C993C08A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0BF8-027D-444F-ABDB-96D70AF2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95E6-762D-4D81-A396-BDEB65DA9B7A}" type="datetime1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7AFD7-7C04-4197-B460-4711C1F5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6EEFD-8B8F-4AF6-84D5-AAD442AC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EA451-7CDA-4316-96C2-068B43A6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F6E58-19DA-42EB-B462-58DB0965A2C8}" type="datetime1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E89B2-7FC9-4BFB-92C1-AFE3C20B8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D95EF-EF70-4825-B57D-FA82EABA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2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96A1-4553-46DE-95B7-04B1158A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7227-CBBE-4895-8543-37204B800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246F5-02A5-428B-B659-68FABADDD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4976-D94B-411E-8582-141EE2B6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0657-04B6-4E61-96B8-39E3157C5A26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B2357-39EB-474E-9426-C7AC9BCB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F2F32-70B5-4C0A-A752-443B0438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2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7A70-AA55-4048-8413-74F405A5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4CA2A-9CE9-44E7-B9BF-7B4CE389D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6EF2D-CC89-455C-9A1F-98C112DCF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6B338-0BE1-4CB3-9882-A56E7976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5EE8-F1A1-4907-B645-FEADBC1C2A6A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AE11E-AF2F-4927-A75F-B746D8DE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AF457-651B-4DDA-8FE4-E692F8CA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4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54DF1C-F2B6-4280-9919-43AB661A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13C29-B07C-4E8A-AF60-139A0044C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2B63-0417-44C3-9601-CE4F92015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D0166-6922-45E7-8115-3618632F5614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421EB-9590-4695-8C57-1350F013B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C29FF-7C15-4621-9D4A-35B4036A3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3" y="1762499"/>
            <a:ext cx="2791607" cy="166650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BÃI ĐỖ XE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TỰ ĐỘNG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218" y="3793432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 marL="216000" indent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>
                <a:solidFill>
                  <a:srgbClr val="FFFFFF"/>
                </a:solidFill>
              </a:rPr>
              <a:t>PHAN NGỌC KHẢI</a:t>
            </a:r>
          </a:p>
          <a:p>
            <a:pPr marL="216000" indent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>
                <a:solidFill>
                  <a:srgbClr val="FFFFFF"/>
                </a:solidFill>
              </a:rPr>
              <a:t>C0721G2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/>
          </a:p>
        </p:txBody>
      </p:sp>
      <p:pic>
        <p:nvPicPr>
          <p:cNvPr id="10" name="Content Placeholder 9" descr="A building under construction&#10;&#10;Description automatically generated with low confidence">
            <a:extLst>
              <a:ext uri="{FF2B5EF4-FFF2-40B4-BE49-F238E27FC236}">
                <a16:creationId xmlns:a16="http://schemas.microsoft.com/office/drawing/2014/main" id="{12DAC055-1FC2-4205-9961-8CC9492727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57334" y="0"/>
            <a:ext cx="9144001" cy="6858000"/>
          </a:xfrm>
          <a:solidFill>
            <a:schemeClr val="tx1">
              <a:lumMod val="85000"/>
              <a:lumOff val="15000"/>
            </a:schemeClr>
          </a:solidFill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ammerhead car silver">
                <a:extLst>
                  <a:ext uri="{FF2B5EF4-FFF2-40B4-BE49-F238E27FC236}">
                    <a16:creationId xmlns:a16="http://schemas.microsoft.com/office/drawing/2014/main" id="{5B73E3E6-01DA-4AE2-82B9-AAC6657F33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4329625"/>
                  </p:ext>
                </p:extLst>
              </p:nvPr>
            </p:nvGraphicFramePr>
            <p:xfrm>
              <a:off x="321203" y="5019535"/>
              <a:ext cx="4260169" cy="17306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60169" cy="1730693"/>
                    </a:xfrm>
                    <a:prstGeom prst="rect">
                      <a:avLst/>
                    </a:prstGeom>
                  </am3d:spPr>
                  <am3d:camera>
                    <am3d:pos x="0" y="0" z="542768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0379" d="1000000"/>
                    <am3d:preTrans dx="0" dy="-1989990" dz="403592"/>
                    <am3d:scale>
                      <am3d:sx n="1000000" d="1000000"/>
                      <am3d:sy n="1000000" d="1000000"/>
                      <am3d:sz n="1000000" d="1000000"/>
                    </am3d:scale>
                    <am3d:rot ax="4474318" ay="4710347" az="44562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982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ammerhead car silver">
                <a:extLst>
                  <a:ext uri="{FF2B5EF4-FFF2-40B4-BE49-F238E27FC236}">
                    <a16:creationId xmlns:a16="http://schemas.microsoft.com/office/drawing/2014/main" id="{5B73E3E6-01DA-4AE2-82B9-AAC6657F33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203" y="5019535"/>
                <a:ext cx="4260169" cy="17306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71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719899-FA7A-452B-9654-FE97B4B93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r="1" b="13102"/>
          <a:stretch/>
        </p:blipFill>
        <p:spPr>
          <a:xfrm>
            <a:off x="4189766" y="1910482"/>
            <a:ext cx="7358742" cy="4113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60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Thực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trạng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bãi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đậu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xe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hiện</a:t>
            </a:r>
            <a:r>
              <a:rPr lang="en-US" sz="4000">
                <a:solidFill>
                  <a:srgbClr val="FFFFFF"/>
                </a:solidFill>
              </a:rPr>
              <a:t> nay</a:t>
            </a:r>
          </a:p>
        </p:txBody>
      </p:sp>
      <p:pic>
        <p:nvPicPr>
          <p:cNvPr id="14" name="Content Placeholder 13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B8ED9A2B-FDDE-49E4-825D-3DE3B37471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189766" y="1886223"/>
            <a:ext cx="7358742" cy="4130094"/>
          </a:xfrm>
        </p:spPr>
      </p:pic>
      <p:graphicFrame>
        <p:nvGraphicFramePr>
          <p:cNvPr id="36" name="Content Placeholder 9">
            <a:extLst>
              <a:ext uri="{FF2B5EF4-FFF2-40B4-BE49-F238E27FC236}">
                <a16:creationId xmlns:a16="http://schemas.microsoft.com/office/drawing/2014/main" id="{2731C9F3-D354-44DB-98B9-701C68A301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690566"/>
              </p:ext>
            </p:extLst>
          </p:nvPr>
        </p:nvGraphicFramePr>
        <p:xfrm>
          <a:off x="463917" y="1986104"/>
          <a:ext cx="3092803" cy="374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74702E86-339E-4C08-8829-70505AD80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9766" y="1886223"/>
            <a:ext cx="7358742" cy="4146267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AB32D9F-1827-4319-8D4E-54E10C65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2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2BB2588-A3D1-4DA5-857F-B93652D2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</p:spTree>
    <p:extLst>
      <p:ext uri="{BB962C8B-B14F-4D97-AF65-F5344CB8AC3E}">
        <p14:creationId xmlns:p14="http://schemas.microsoft.com/office/powerpoint/2010/main" val="36810016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4C06D61D-0FC4-4628-91A3-86F16421A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>
                                            <p:graphicEl>
                                              <a:dgm id="{4C06D61D-0FC4-4628-91A3-86F16421A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>
                                            <p:graphicEl>
                                              <a:dgm id="{4C06D61D-0FC4-4628-91A3-86F16421A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8C64D20-9935-4D79-A41F-37E6FDB03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>
                                            <p:graphicEl>
                                              <a:dgm id="{F8C64D20-9935-4D79-A41F-37E6FDB03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>
                                            <p:graphicEl>
                                              <a:dgm id="{F8C64D20-9935-4D79-A41F-37E6FDB03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20B89C64-D717-4CF5-B36A-93DCBF7AF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>
                                            <p:graphicEl>
                                              <a:dgm id="{20B89C64-D717-4CF5-B36A-93DCBF7AF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EDDBA7AC-CCD3-4A85-986B-F6390739C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>
                                            <p:graphicEl>
                                              <a:dgm id="{EDDBA7AC-CCD3-4A85-986B-F6390739CE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82F3210-A75B-406F-9335-B6DDAF13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graphicEl>
                                              <a:dgm id="{F82F3210-A75B-406F-9335-B6DDAF133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36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3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60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Giải pháp bãi đỗ xe tự động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pic>
        <p:nvPicPr>
          <p:cNvPr id="11" name="Content Placeholder 11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108B7345-882B-46E0-B703-0A37B01AE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9" r="-3" b="-3"/>
          <a:stretch/>
        </p:blipFill>
        <p:spPr>
          <a:xfrm>
            <a:off x="7053344" y="3767177"/>
            <a:ext cx="4111734" cy="2510739"/>
          </a:xfrm>
          <a:prstGeom prst="rect">
            <a:avLst/>
          </a:prstGeom>
          <a:noFill/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FFBC4CA6-6D8B-439C-AA3D-1136F663C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" r="11180" b="1"/>
          <a:stretch/>
        </p:blipFill>
        <p:spPr>
          <a:xfrm>
            <a:off x="1036321" y="3767177"/>
            <a:ext cx="4102334" cy="2508347"/>
          </a:xfrm>
          <a:prstGeom prst="rect">
            <a:avLst/>
          </a:prstGeom>
          <a:noFill/>
        </p:spPr>
      </p:pic>
      <p:graphicFrame>
        <p:nvGraphicFramePr>
          <p:cNvPr id="15" name="Table 40">
            <a:extLst>
              <a:ext uri="{FF2B5EF4-FFF2-40B4-BE49-F238E27FC236}">
                <a16:creationId xmlns:a16="http://schemas.microsoft.com/office/drawing/2014/main" id="{6CFC1AFB-FBFE-4D95-A921-01C635469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88677"/>
              </p:ext>
            </p:extLst>
          </p:nvPr>
        </p:nvGraphicFramePr>
        <p:xfrm>
          <a:off x="1036321" y="1435120"/>
          <a:ext cx="1012875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386">
                  <a:extLst>
                    <a:ext uri="{9D8B030D-6E8A-4147-A177-3AD203B41FA5}">
                      <a16:colId xmlns:a16="http://schemas.microsoft.com/office/drawing/2014/main" val="3100940117"/>
                    </a:ext>
                  </a:extLst>
                </a:gridCol>
                <a:gridCol w="2184031">
                  <a:extLst>
                    <a:ext uri="{9D8B030D-6E8A-4147-A177-3AD203B41FA5}">
                      <a16:colId xmlns:a16="http://schemas.microsoft.com/office/drawing/2014/main" val="2020089816"/>
                    </a:ext>
                  </a:extLst>
                </a:gridCol>
                <a:gridCol w="4100339">
                  <a:extLst>
                    <a:ext uri="{9D8B030D-6E8A-4147-A177-3AD203B41FA5}">
                      <a16:colId xmlns:a16="http://schemas.microsoft.com/office/drawing/2014/main" val="3389307311"/>
                    </a:ext>
                  </a:extLst>
                </a:gridCol>
              </a:tblGrid>
              <a:tr h="286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Bãi đỗ xe truyền thống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Bãi đỗ xe thông minh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75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Lớn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Diện tích sử dụng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Nhỏ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047920"/>
                  </a:ext>
                </a:extLst>
              </a:tr>
              <a:tr h="1404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Thấp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Chi phí đầu tư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Cao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8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Dễ xảy ra mất trộm, hư hỏng tài sản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Độ an toàn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Có camera, phần mềm giám sát,còi báo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1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Thấp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Phí vận hành, bảo trì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Cao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93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Cần có người thu phí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Sự tiện lợi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thẻ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ra </a:t>
                      </a:r>
                      <a:r>
                        <a:rPr lang="en-US" dirty="0" err="1"/>
                        <a:t>vào</a:t>
                      </a:r>
                      <a:endParaRPr lang="en-US" dirty="0"/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68742"/>
                  </a:ext>
                </a:extLst>
              </a:tr>
            </a:tbl>
          </a:graphicData>
        </a:graphic>
      </p:graphicFrame>
      <p:pic>
        <p:nvPicPr>
          <p:cNvPr id="16" name="Graphic 15" descr="Badge Cross with solid fill">
            <a:extLst>
              <a:ext uri="{FF2B5EF4-FFF2-40B4-BE49-F238E27FC236}">
                <a16:creationId xmlns:a16="http://schemas.microsoft.com/office/drawing/2014/main" id="{E72CB8A5-2350-4248-9264-84AB2A382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3348" y="2894919"/>
            <a:ext cx="407964" cy="407964"/>
          </a:xfrm>
          <a:prstGeom prst="rect">
            <a:avLst/>
          </a:prstGeom>
        </p:spPr>
      </p:pic>
      <p:pic>
        <p:nvPicPr>
          <p:cNvPr id="17" name="Graphic 16" descr="Badge Tick1 with solid fill">
            <a:extLst>
              <a:ext uri="{FF2B5EF4-FFF2-40B4-BE49-F238E27FC236}">
                <a16:creationId xmlns:a16="http://schemas.microsoft.com/office/drawing/2014/main" id="{5C1E9967-9EDA-4AE9-A1AE-5E5ADBE7B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3347" y="3269270"/>
            <a:ext cx="407965" cy="407965"/>
          </a:xfrm>
          <a:prstGeom prst="rect">
            <a:avLst/>
          </a:prstGeom>
        </p:spPr>
      </p:pic>
      <p:pic>
        <p:nvPicPr>
          <p:cNvPr id="18" name="Graphic 17" descr="Badge Cross with solid fill">
            <a:extLst>
              <a:ext uri="{FF2B5EF4-FFF2-40B4-BE49-F238E27FC236}">
                <a16:creationId xmlns:a16="http://schemas.microsoft.com/office/drawing/2014/main" id="{2B3B7E42-9001-44C6-B460-FC8B0B826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3345" y="2151155"/>
            <a:ext cx="407964" cy="407964"/>
          </a:xfrm>
          <a:prstGeom prst="rect">
            <a:avLst/>
          </a:prstGeom>
        </p:spPr>
      </p:pic>
      <p:pic>
        <p:nvPicPr>
          <p:cNvPr id="19" name="Graphic 18" descr="Badge Cross with solid fill">
            <a:extLst>
              <a:ext uri="{FF2B5EF4-FFF2-40B4-BE49-F238E27FC236}">
                <a16:creationId xmlns:a16="http://schemas.microsoft.com/office/drawing/2014/main" id="{1309517A-788E-4F7F-86C4-7A8999DBA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7261" y="1788127"/>
            <a:ext cx="407964" cy="407964"/>
          </a:xfrm>
          <a:prstGeom prst="rect">
            <a:avLst/>
          </a:prstGeom>
        </p:spPr>
      </p:pic>
      <p:pic>
        <p:nvPicPr>
          <p:cNvPr id="20" name="Graphic 19" descr="Badge Tick1 with solid fill">
            <a:extLst>
              <a:ext uri="{FF2B5EF4-FFF2-40B4-BE49-F238E27FC236}">
                <a16:creationId xmlns:a16="http://schemas.microsoft.com/office/drawing/2014/main" id="{2DF08275-CB7E-4823-B11E-9FE3C3A7C0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7648" y="2150487"/>
            <a:ext cx="407965" cy="407965"/>
          </a:xfrm>
          <a:prstGeom prst="rect">
            <a:avLst/>
          </a:prstGeom>
        </p:spPr>
      </p:pic>
      <p:pic>
        <p:nvPicPr>
          <p:cNvPr id="21" name="Graphic 20" descr="Badge Tick1 with solid fill">
            <a:extLst>
              <a:ext uri="{FF2B5EF4-FFF2-40B4-BE49-F238E27FC236}">
                <a16:creationId xmlns:a16="http://schemas.microsoft.com/office/drawing/2014/main" id="{41B86672-62DA-44E4-8615-5870149E0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7648" y="2892756"/>
            <a:ext cx="407965" cy="407965"/>
          </a:xfrm>
          <a:prstGeom prst="rect">
            <a:avLst/>
          </a:prstGeom>
        </p:spPr>
      </p:pic>
      <p:pic>
        <p:nvPicPr>
          <p:cNvPr id="22" name="Graphic 21" descr="Badge Cross with solid fill">
            <a:extLst>
              <a:ext uri="{FF2B5EF4-FFF2-40B4-BE49-F238E27FC236}">
                <a16:creationId xmlns:a16="http://schemas.microsoft.com/office/drawing/2014/main" id="{D5B8BE79-3102-40F0-9BDC-C25A4BAEB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7261" y="2515081"/>
            <a:ext cx="407964" cy="407964"/>
          </a:xfrm>
          <a:prstGeom prst="rect">
            <a:avLst/>
          </a:prstGeom>
        </p:spPr>
      </p:pic>
      <p:pic>
        <p:nvPicPr>
          <p:cNvPr id="23" name="Graphic 22" descr="Badge Cross with solid fill">
            <a:extLst>
              <a:ext uri="{FF2B5EF4-FFF2-40B4-BE49-F238E27FC236}">
                <a16:creationId xmlns:a16="http://schemas.microsoft.com/office/drawing/2014/main" id="{3D553E9E-6B63-4D31-9DC5-818D3DEBB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7261" y="3266874"/>
            <a:ext cx="407964" cy="407964"/>
          </a:xfrm>
          <a:prstGeom prst="rect">
            <a:avLst/>
          </a:prstGeom>
        </p:spPr>
      </p:pic>
      <p:pic>
        <p:nvPicPr>
          <p:cNvPr id="24" name="Graphic 23" descr="Badge Tick1 with solid fill">
            <a:extLst>
              <a:ext uri="{FF2B5EF4-FFF2-40B4-BE49-F238E27FC236}">
                <a16:creationId xmlns:a16="http://schemas.microsoft.com/office/drawing/2014/main" id="{9F46658E-23E7-41D5-BC64-48A519CA4D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3347" y="2515169"/>
            <a:ext cx="407965" cy="407965"/>
          </a:xfrm>
          <a:prstGeom prst="rect">
            <a:avLst/>
          </a:prstGeom>
        </p:spPr>
      </p:pic>
      <p:pic>
        <p:nvPicPr>
          <p:cNvPr id="25" name="Graphic 24" descr="Badge Tick1 with solid fill">
            <a:extLst>
              <a:ext uri="{FF2B5EF4-FFF2-40B4-BE49-F238E27FC236}">
                <a16:creationId xmlns:a16="http://schemas.microsoft.com/office/drawing/2014/main" id="{3B001C22-7927-4B1B-9463-E88261DC8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3346" y="1793083"/>
            <a:ext cx="407965" cy="4079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bulb">
                <a:extLst>
                  <a:ext uri="{FF2B5EF4-FFF2-40B4-BE49-F238E27FC236}">
                    <a16:creationId xmlns:a16="http://schemas.microsoft.com/office/drawing/2014/main" id="{1DA81C34-DDD0-4C25-A868-F5B0A8219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8175085"/>
                  </p:ext>
                </p:extLst>
              </p:nvPr>
            </p:nvGraphicFramePr>
            <p:xfrm>
              <a:off x="10924741" y="175518"/>
              <a:ext cx="744093" cy="116323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44093" cy="1163232"/>
                    </a:xfrm>
                    <a:prstGeom prst="rect">
                      <a:avLst/>
                    </a:prstGeom>
                  </am3d:spPr>
                  <am3d:camera>
                    <am3d:pos x="0" y="0" z="612852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75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024" ay="2504333" az="72041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452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bulb">
                <a:extLst>
                  <a:ext uri="{FF2B5EF4-FFF2-40B4-BE49-F238E27FC236}">
                    <a16:creationId xmlns:a16="http://schemas.microsoft.com/office/drawing/2014/main" id="{1DA81C34-DDD0-4C25-A868-F5B0A8219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24741" y="175518"/>
                <a:ext cx="744093" cy="1163232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Giải pháp kiểm soát bãi đỗ xe ô tô thông minh sử dụng công nghệ thẻ từ">
            <a:extLst>
              <a:ext uri="{FF2B5EF4-FFF2-40B4-BE49-F238E27FC236}">
                <a16:creationId xmlns:a16="http://schemas.microsoft.com/office/drawing/2014/main" id="{DC6D34D1-98AF-449E-A1E7-FC6343A0A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46" y="3767059"/>
            <a:ext cx="4111731" cy="251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ửi xe tại chùa Hương mất hai lần phí, nhóm lợi ích nào bảo kê? | Tạp chí  Giao thông vận tải">
            <a:extLst>
              <a:ext uri="{FF2B5EF4-FFF2-40B4-BE49-F238E27FC236}">
                <a16:creationId xmlns:a16="http://schemas.microsoft.com/office/drawing/2014/main" id="{EE2680B4-8595-450B-970F-8F635048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2" y="3767059"/>
            <a:ext cx="4111732" cy="25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ylinder 27">
            <a:extLst>
              <a:ext uri="{FF2B5EF4-FFF2-40B4-BE49-F238E27FC236}">
                <a16:creationId xmlns:a16="http://schemas.microsoft.com/office/drawing/2014/main" id="{CB790E2E-D7B5-4F7E-A282-54219F739B54}"/>
              </a:ext>
            </a:extLst>
          </p:cNvPr>
          <p:cNvSpPr/>
          <p:nvPr/>
        </p:nvSpPr>
        <p:spPr>
          <a:xfrm>
            <a:off x="5779690" y="5675689"/>
            <a:ext cx="632618" cy="295731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761C0E34-39A7-4098-B194-66B5F17A748A}"/>
              </a:ext>
            </a:extLst>
          </p:cNvPr>
          <p:cNvSpPr/>
          <p:nvPr/>
        </p:nvSpPr>
        <p:spPr>
          <a:xfrm>
            <a:off x="5999559" y="4044649"/>
            <a:ext cx="192881" cy="1717922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78853AB2-B9E5-42D9-9739-9509684AA972}"/>
              </a:ext>
            </a:extLst>
          </p:cNvPr>
          <p:cNvSpPr/>
          <p:nvPr/>
        </p:nvSpPr>
        <p:spPr>
          <a:xfrm rot="17561329">
            <a:off x="6071817" y="3598027"/>
            <a:ext cx="45719" cy="1296724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2F2E1139-1DDD-4F84-967B-90BFB47098D4}"/>
              </a:ext>
            </a:extLst>
          </p:cNvPr>
          <p:cNvSpPr/>
          <p:nvPr/>
        </p:nvSpPr>
        <p:spPr>
          <a:xfrm>
            <a:off x="5251167" y="4036505"/>
            <a:ext cx="519823" cy="652721"/>
          </a:xfrm>
          <a:prstGeom prst="triangle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50C4FA52-36E1-4BDF-AD68-9F0770AD8260}"/>
              </a:ext>
            </a:extLst>
          </p:cNvPr>
          <p:cNvSpPr/>
          <p:nvPr/>
        </p:nvSpPr>
        <p:spPr>
          <a:xfrm>
            <a:off x="5246799" y="4408181"/>
            <a:ext cx="524191" cy="534176"/>
          </a:xfrm>
          <a:prstGeom prst="flowChartConnector">
            <a:avLst/>
          </a:prstGeom>
          <a:solidFill>
            <a:schemeClr val="accent2"/>
          </a:solidFill>
          <a:ln>
            <a:noFill/>
          </a:ln>
          <a:scene3d>
            <a:camera prst="perspectiveRelaxed">
              <a:rot lat="17073593" lon="0" rev="0"/>
            </a:camera>
            <a:lightRig rig="threePt" dir="t"/>
          </a:scene3d>
          <a:sp3d>
            <a:bevelT w="57150" h="63500" prst="slope"/>
            <a:bevelB w="2667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6D7DF12-D7A0-4652-8389-3E495180E78D}"/>
              </a:ext>
            </a:extLst>
          </p:cNvPr>
          <p:cNvSpPr/>
          <p:nvPr/>
        </p:nvSpPr>
        <p:spPr>
          <a:xfrm>
            <a:off x="5966495" y="4096616"/>
            <a:ext cx="271221" cy="29573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34F7E25C-6FE4-4A67-A93A-06A3902DFD8E}"/>
              </a:ext>
            </a:extLst>
          </p:cNvPr>
          <p:cNvSpPr/>
          <p:nvPr/>
        </p:nvSpPr>
        <p:spPr>
          <a:xfrm>
            <a:off x="5464891" y="3955872"/>
            <a:ext cx="96742" cy="88776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75795901-DE77-4D8D-A949-681D0ED8696A}"/>
              </a:ext>
            </a:extLst>
          </p:cNvPr>
          <p:cNvSpPr/>
          <p:nvPr/>
        </p:nvSpPr>
        <p:spPr>
          <a:xfrm>
            <a:off x="6418363" y="4517570"/>
            <a:ext cx="519823" cy="652721"/>
          </a:xfrm>
          <a:prstGeom prst="triangle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50700E6-6699-4132-A84B-71AEF83A6C30}"/>
              </a:ext>
            </a:extLst>
          </p:cNvPr>
          <p:cNvSpPr/>
          <p:nvPr/>
        </p:nvSpPr>
        <p:spPr>
          <a:xfrm>
            <a:off x="6413995" y="4889246"/>
            <a:ext cx="524191" cy="534176"/>
          </a:xfrm>
          <a:prstGeom prst="flowChartConnector">
            <a:avLst/>
          </a:prstGeom>
          <a:solidFill>
            <a:schemeClr val="accent6"/>
          </a:solidFill>
          <a:ln>
            <a:noFill/>
          </a:ln>
          <a:scene3d>
            <a:camera prst="perspectiveRelaxed">
              <a:rot lat="17073593" lon="0" rev="0"/>
            </a:camera>
            <a:lightRig rig="threePt" dir="t"/>
          </a:scene3d>
          <a:sp3d>
            <a:bevelT w="57150" h="63500" prst="slope"/>
            <a:bevelB w="2667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8C242295-1584-4472-8E9B-026B2D11E0EF}"/>
              </a:ext>
            </a:extLst>
          </p:cNvPr>
          <p:cNvSpPr/>
          <p:nvPr/>
        </p:nvSpPr>
        <p:spPr>
          <a:xfrm>
            <a:off x="6627658" y="4436937"/>
            <a:ext cx="96742" cy="88776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06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1" animBg="1"/>
      <p:bldP spid="9" grpId="1" animBg="1"/>
      <p:bldP spid="29" grpId="1" animBg="1"/>
      <p:bldP spid="32" grpId="1" animBg="1"/>
      <p:bldP spid="33" grpId="1" animBg="1"/>
      <p:bldP spid="26" grpId="1" animBg="1"/>
      <p:bldP spid="39" grpId="1" animBg="1"/>
      <p:bldP spid="43" grpId="1" animBg="1"/>
      <p:bldP spid="44" grpId="1" animBg="1"/>
      <p:bldP spid="4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4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2"/>
            <a:ext cx="12192000" cy="1297168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A23309BE-1D48-4144-A58F-874A63CE4EC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044" y="2240237"/>
            <a:ext cx="2716154" cy="408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inisters are wary of damaging an industry that is a major source of export income and provides about 800,000 jobs.">
            <a:extLst>
              <a:ext uri="{FF2B5EF4-FFF2-40B4-BE49-F238E27FC236}">
                <a16:creationId xmlns:a16="http://schemas.microsoft.com/office/drawing/2014/main" id="{5B0FD9A6-EB24-4FF6-B50F-B56CA07FD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361" y="3983374"/>
            <a:ext cx="4168314" cy="23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Mô hình bãi xe ô tô tự động thông minh">
            <a:extLst>
              <a:ext uri="{FF2B5EF4-FFF2-40B4-BE49-F238E27FC236}">
                <a16:creationId xmlns:a16="http://schemas.microsoft.com/office/drawing/2014/main" id="{31ECB58E-2A0C-49AD-AEDF-E1DFE8975C2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r="5611"/>
          <a:stretch>
            <a:fillRect/>
          </a:stretch>
        </p:blipFill>
        <p:spPr bwMode="auto">
          <a:xfrm>
            <a:off x="274962" y="3984714"/>
            <a:ext cx="4461030" cy="23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873B0-C49A-4743-A75B-C0830A645645}"/>
              </a:ext>
            </a:extLst>
          </p:cNvPr>
          <p:cNvSpPr txBox="1"/>
          <p:nvPr/>
        </p:nvSpPr>
        <p:spPr>
          <a:xfrm>
            <a:off x="622852" y="1396248"/>
            <a:ext cx="259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1. Bãi đỗ xe dạng tháp trụ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BFB5-85FF-4C87-99F2-FFAC6CB5BE0D}"/>
              </a:ext>
            </a:extLst>
          </p:cNvPr>
          <p:cNvSpPr txBox="1"/>
          <p:nvPr/>
        </p:nvSpPr>
        <p:spPr>
          <a:xfrm>
            <a:off x="639613" y="1696757"/>
            <a:ext cx="92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Mô tả: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6FB1A-9BBA-4B71-9630-B15EC9326DF6}"/>
              </a:ext>
            </a:extLst>
          </p:cNvPr>
          <p:cNvSpPr txBox="1"/>
          <p:nvPr/>
        </p:nvSpPr>
        <p:spPr>
          <a:xfrm>
            <a:off x="860661" y="2066089"/>
            <a:ext cx="81533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roboto" panose="02000000000000000000" pitchFamily="2" charset="0"/>
              </a:rPr>
              <a:t>+ Xây dựng dưới dạng tháp, ở mỗi tầng các xe được </a:t>
            </a:r>
            <a:r>
              <a:rPr lang="vi-VN" b="0" i="0">
                <a:effectLst/>
                <a:latin typeface="roboto" panose="02000000000000000000" pitchFamily="2" charset="0"/>
              </a:rPr>
              <a:t>xếp thành</a:t>
            </a:r>
            <a:r>
              <a:rPr lang="en-US">
                <a:latin typeface="roboto" panose="02000000000000000000" pitchFamily="2" charset="0"/>
              </a:rPr>
              <a:t> vòng tròn</a:t>
            </a:r>
          </a:p>
          <a:p>
            <a:r>
              <a:rPr lang="en-US" b="0" i="0">
                <a:effectLst/>
                <a:latin typeface="roboto" panose="02000000000000000000" pitchFamily="2" charset="0"/>
              </a:rPr>
              <a:t>+ Sử dụng </a:t>
            </a:r>
            <a:r>
              <a:rPr lang="vi-VN" b="0" i="0">
                <a:effectLst/>
                <a:latin typeface="roboto" panose="02000000000000000000" pitchFamily="2" charset="0"/>
              </a:rPr>
              <a:t>thang má</a:t>
            </a:r>
            <a:r>
              <a:rPr lang="en-US">
                <a:latin typeface="roboto" panose="02000000000000000000" pitchFamily="2" charset="0"/>
              </a:rPr>
              <a:t>y(tay nâng)</a:t>
            </a:r>
            <a:r>
              <a:rPr lang="vi-VN" b="0" i="0">
                <a:effectLst/>
                <a:latin typeface="roboto" panose="02000000000000000000" pitchFamily="2" charset="0"/>
              </a:rPr>
              <a:t> chuyên dụng với sàn nâng là khung thép thẳng đứng có cơ cấu quay trên sàn nâng. </a:t>
            </a:r>
            <a:endParaRPr lang="en-US" b="0" i="0">
              <a:effectLst/>
              <a:latin typeface="roboto" panose="02000000000000000000" pitchFamily="2" charset="0"/>
            </a:endParaRPr>
          </a:p>
          <a:p>
            <a:r>
              <a:rPr lang="en-US" b="0" i="0">
                <a:effectLst/>
                <a:latin typeface="roboto" panose="02000000000000000000" pitchFamily="2" charset="0"/>
              </a:rPr>
              <a:t>+ </a:t>
            </a:r>
            <a:r>
              <a:rPr lang="vi-VN" b="0" i="0">
                <a:effectLst/>
                <a:latin typeface="roboto" panose="02000000000000000000" pitchFamily="2" charset="0"/>
              </a:rPr>
              <a:t>Khi lấy xe ra / vào, có một cơ cấu đặc biệt kéo Pallet nằm ngang để Pallet ăn khớp với khung nâng của thang máy để di chuyển xe lên xuống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3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5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5EF5AB-6E0D-4D42-911C-BB7A8B8F3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50" y="1628899"/>
            <a:ext cx="4267370" cy="46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Bãi đỗ xe thông minh Volkswagen - Đức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94E5369-FE0D-44CF-8913-1A11583995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281" y="2171182"/>
            <a:ext cx="7267575" cy="4087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5BEF3-8533-40D1-9E63-594778F452D3}"/>
              </a:ext>
            </a:extLst>
          </p:cNvPr>
          <p:cNvSpPr txBox="1"/>
          <p:nvPr/>
        </p:nvSpPr>
        <p:spPr>
          <a:xfrm>
            <a:off x="622852" y="1724705"/>
            <a:ext cx="621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Tháp đỗ xe Volkswagen ở Đức, cao 20 tầng với sức chứa 800 xe 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BC9FC1-9FE7-438C-9DA9-A2283FBF1BC0}"/>
              </a:ext>
            </a:extLst>
          </p:cNvPr>
          <p:cNvSpPr txBox="1">
            <a:spLocks/>
          </p:cNvSpPr>
          <p:nvPr/>
        </p:nvSpPr>
        <p:spPr>
          <a:xfrm>
            <a:off x="0" y="-13252"/>
            <a:ext cx="12192000" cy="1297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EC200-FF80-4654-9988-C1CC18C59B00}"/>
              </a:ext>
            </a:extLst>
          </p:cNvPr>
          <p:cNvSpPr txBox="1"/>
          <p:nvPr/>
        </p:nvSpPr>
        <p:spPr>
          <a:xfrm>
            <a:off x="622852" y="1396248"/>
            <a:ext cx="259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1. Bãi đỗ xe dạng tháp trụ</a:t>
            </a:r>
          </a:p>
        </p:txBody>
      </p:sp>
    </p:spTree>
    <p:extLst>
      <p:ext uri="{BB962C8B-B14F-4D97-AF65-F5344CB8AC3E}">
        <p14:creationId xmlns:p14="http://schemas.microsoft.com/office/powerpoint/2010/main" val="456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6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2"/>
            <a:ext cx="12192000" cy="1297168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BFB5-85FF-4C87-99F2-FFAC6CB5BE0D}"/>
              </a:ext>
            </a:extLst>
          </p:cNvPr>
          <p:cNvSpPr txBox="1"/>
          <p:nvPr/>
        </p:nvSpPr>
        <p:spPr>
          <a:xfrm>
            <a:off x="639613" y="1696757"/>
            <a:ext cx="92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Mô tả: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6FB1A-9BBA-4B71-9630-B15EC9326DF6}"/>
              </a:ext>
            </a:extLst>
          </p:cNvPr>
          <p:cNvSpPr txBox="1"/>
          <p:nvPr/>
        </p:nvSpPr>
        <p:spPr>
          <a:xfrm>
            <a:off x="622852" y="2058869"/>
            <a:ext cx="54731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roboto" panose="02000000000000000000" pitchFamily="2" charset="0"/>
              </a:rPr>
              <a:t>+ Xây dựng dưới dạng tháp , có sức chứa từ 6 -16 sàn.</a:t>
            </a:r>
          </a:p>
          <a:p>
            <a:r>
              <a:rPr lang="en-US" b="0" i="0">
                <a:effectLst/>
                <a:latin typeface="roboto" panose="02000000000000000000" pitchFamily="2" charset="0"/>
              </a:rPr>
              <a:t>+ </a:t>
            </a:r>
            <a:r>
              <a:rPr lang="en-US">
                <a:latin typeface="roboto" panose="02000000000000000000" pitchFamily="2" charset="0"/>
              </a:rPr>
              <a:t>S</a:t>
            </a:r>
            <a:r>
              <a:rPr lang="vi-VN" b="0" i="0">
                <a:effectLst/>
                <a:latin typeface="roboto" panose="02000000000000000000" pitchFamily="2" charset="0"/>
              </a:rPr>
              <a:t>ử dụng nguyên lý xoay vòng để luân chuyển các vị trí đỗ xe, chỗ đỗ được di chuyển bởi cơ cấu nhông xích lớn.</a:t>
            </a:r>
            <a:endParaRPr lang="en-US" b="0" i="0">
              <a:effectLst/>
              <a:latin typeface="roboto" panose="02000000000000000000" pitchFamily="2" charset="0"/>
            </a:endParaRPr>
          </a:p>
          <a:p>
            <a:r>
              <a:rPr lang="en-US" b="0" i="0">
                <a:effectLst/>
                <a:latin typeface="roboto" panose="02000000000000000000" pitchFamily="2" charset="0"/>
              </a:rPr>
              <a:t>+ Lắp đặt vào tháo dở nhanh, thời gian lấy xe tầm 2,5p.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6C2FA-8547-4ADB-A127-3765AD4D7776}"/>
              </a:ext>
            </a:extLst>
          </p:cNvPr>
          <p:cNvSpPr txBox="1"/>
          <p:nvPr/>
        </p:nvSpPr>
        <p:spPr>
          <a:xfrm>
            <a:off x="622852" y="1396248"/>
            <a:ext cx="331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2. Bãi đỗ xe dạng vòng xoay đứng</a:t>
            </a:r>
          </a:p>
        </p:txBody>
      </p:sp>
      <p:pic>
        <p:nvPicPr>
          <p:cNvPr id="7" name="Hệ thống bãi đỗ xe tự động tháp quay vòng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ACB7F1A-034D-47A5-8970-F65E7A4A0407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6661" y="1362980"/>
            <a:ext cx="4848613" cy="2727214"/>
          </a:xfrm>
        </p:spPr>
      </p:pic>
      <p:pic>
        <p:nvPicPr>
          <p:cNvPr id="4100" name="Picture 4" descr="Một hệ thống bãi đỗ xe xoay vòng đứng 10 chỗ">
            <a:extLst>
              <a:ext uri="{FF2B5EF4-FFF2-40B4-BE49-F238E27FC236}">
                <a16:creationId xmlns:a16="http://schemas.microsoft.com/office/drawing/2014/main" id="{62E2DB3E-8058-44B5-AC72-E0C60DF6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" y="4237531"/>
            <a:ext cx="3084248" cy="20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ệ thống bãi đỗ xe tự động xoay vòng đứng">
            <a:extLst>
              <a:ext uri="{FF2B5EF4-FFF2-40B4-BE49-F238E27FC236}">
                <a16:creationId xmlns:a16="http://schemas.microsoft.com/office/drawing/2014/main" id="{2868E6FC-6ADF-4D0D-B35C-D168CF486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0" y="4243573"/>
            <a:ext cx="2981739" cy="204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ai-do-xe-o-to-tu-dong-xoay-vong-dang-thap - Thẻ thông minh">
            <a:extLst>
              <a:ext uri="{FF2B5EF4-FFF2-40B4-BE49-F238E27FC236}">
                <a16:creationId xmlns:a16="http://schemas.microsoft.com/office/drawing/2014/main" id="{8770CED8-97EB-450F-B254-1CB0D8C9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899" y="4273951"/>
            <a:ext cx="3084249" cy="20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842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3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0" grpId="0"/>
      <p:bldP spid="35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7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BEF3-8533-40D1-9E63-594778F452D3}"/>
              </a:ext>
            </a:extLst>
          </p:cNvPr>
          <p:cNvSpPr txBox="1"/>
          <p:nvPr/>
        </p:nvSpPr>
        <p:spPr>
          <a:xfrm>
            <a:off x="622852" y="1724705"/>
            <a:ext cx="92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Mô tả: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BC9FC1-9FE7-438C-9DA9-A2283FBF1BC0}"/>
              </a:ext>
            </a:extLst>
          </p:cNvPr>
          <p:cNvSpPr txBox="1">
            <a:spLocks/>
          </p:cNvSpPr>
          <p:nvPr/>
        </p:nvSpPr>
        <p:spPr>
          <a:xfrm>
            <a:off x="0" y="-13252"/>
            <a:ext cx="12192000" cy="1297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EC200-FF80-4654-9988-C1CC18C59B00}"/>
              </a:ext>
            </a:extLst>
          </p:cNvPr>
          <p:cNvSpPr txBox="1"/>
          <p:nvPr/>
        </p:nvSpPr>
        <p:spPr>
          <a:xfrm>
            <a:off x="622852" y="1396248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3. Bãi đỗ xe dạng xếp hình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EEDAC2-AE4E-48AB-AD3D-31B6BF96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767" y="3026175"/>
            <a:ext cx="3380025" cy="30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Quy trình lấy xe_gửi xe trong hệ thống đỗ xe tự động xếp hình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C251DDC5-CA12-409A-BFB6-41AD07E26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0126" y="3037880"/>
            <a:ext cx="5473148" cy="3063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62EC4B-8531-47EB-8FB9-3ED2BD8B9742}"/>
              </a:ext>
            </a:extLst>
          </p:cNvPr>
          <p:cNvSpPr txBox="1"/>
          <p:nvPr/>
        </p:nvSpPr>
        <p:spPr>
          <a:xfrm>
            <a:off x="1616765" y="1743096"/>
            <a:ext cx="11304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+ </a:t>
            </a:r>
            <a:r>
              <a:rPr lang="vi-VN" dirty="0">
                <a:latin typeface="roboto" panose="02000000000000000000" pitchFamily="2" charset="0"/>
              </a:rPr>
              <a:t>Mỗi xe được để trên một sàn pallet</a:t>
            </a:r>
            <a:r>
              <a:rPr lang="en-US" dirty="0">
                <a:latin typeface="roboto" panose="02000000000000000000" pitchFamily="2" charset="0"/>
              </a:rPr>
              <a:t>.</a:t>
            </a:r>
          </a:p>
          <a:p>
            <a:r>
              <a:rPr lang="en-US" dirty="0">
                <a:latin typeface="roboto" panose="02000000000000000000" pitchFamily="2" charset="0"/>
              </a:rPr>
              <a:t>+ </a:t>
            </a:r>
            <a:r>
              <a:rPr lang="vi-VN" dirty="0">
                <a:latin typeface="roboto" panose="02000000000000000000" pitchFamily="2" charset="0"/>
              </a:rPr>
              <a:t>Các sàn pallet được tích hợp cơ cấu chuyển động độc lập </a:t>
            </a:r>
            <a:r>
              <a:rPr lang="en-US" dirty="0">
                <a:latin typeface="roboto" panose="02000000000000000000" pitchFamily="2" charset="0"/>
              </a:rPr>
              <a:t>.</a:t>
            </a:r>
          </a:p>
          <a:p>
            <a:r>
              <a:rPr lang="en-US" dirty="0">
                <a:latin typeface="roboto" panose="02000000000000000000" pitchFamily="2" charset="0"/>
              </a:rPr>
              <a:t>+ H</a:t>
            </a:r>
            <a:r>
              <a:rPr lang="vi-VN" dirty="0">
                <a:latin typeface="roboto" panose="02000000000000000000" pitchFamily="2" charset="0"/>
              </a:rPr>
              <a:t>oạt động theo nguyên lý xếp hình, trong một hệ thống phải có (n-1) vị trí trống</a:t>
            </a:r>
            <a:r>
              <a:rPr lang="en-US" dirty="0">
                <a:latin typeface="roboto" panose="02000000000000000000" pitchFamily="2" charset="0"/>
              </a:rPr>
              <a:t>.</a:t>
            </a:r>
            <a:r>
              <a:rPr lang="vi-VN" dirty="0">
                <a:latin typeface="roboto" panose="02000000000000000000" pitchFamily="2" charset="0"/>
              </a:rPr>
              <a:t> </a:t>
            </a:r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+ </a:t>
            </a:r>
            <a:r>
              <a:rPr lang="vi-VN" dirty="0">
                <a:latin typeface="roboto" panose="02000000000000000000" pitchFamily="2" charset="0"/>
              </a:rPr>
              <a:t>Số tầng để xe tối ưu: Từ 2 – </a:t>
            </a:r>
            <a:r>
              <a:rPr lang="en-US" dirty="0">
                <a:latin typeface="roboto" panose="02000000000000000000" pitchFamily="2" charset="0"/>
              </a:rPr>
              <a:t>6</a:t>
            </a:r>
            <a:r>
              <a:rPr lang="vi-VN" dirty="0">
                <a:latin typeface="roboto" panose="02000000000000000000" pitchFamily="2" charset="0"/>
              </a:rPr>
              <a:t> tầng</a:t>
            </a:r>
            <a:r>
              <a:rPr lang="en-US" dirty="0">
                <a:latin typeface="roboto" panose="02000000000000000000" pitchFamily="2" charset="0"/>
              </a:rPr>
              <a:t>, S</a:t>
            </a:r>
            <a:r>
              <a:rPr lang="vi-VN" dirty="0">
                <a:latin typeface="roboto" panose="02000000000000000000" pitchFamily="2" charset="0"/>
              </a:rPr>
              <a:t>ố dãy để xe tối ưu cho mỗi block: 3 – 7 dãy.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01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8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7" grpId="0"/>
      <p:bldP spid="3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8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BC9FC1-9FE7-438C-9DA9-A2283FBF1BC0}"/>
              </a:ext>
            </a:extLst>
          </p:cNvPr>
          <p:cNvSpPr txBox="1">
            <a:spLocks/>
          </p:cNvSpPr>
          <p:nvPr/>
        </p:nvSpPr>
        <p:spPr>
          <a:xfrm>
            <a:off x="0" y="-13252"/>
            <a:ext cx="12192000" cy="1297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EC200-FF80-4654-9988-C1CC18C59B00}"/>
              </a:ext>
            </a:extLst>
          </p:cNvPr>
          <p:cNvSpPr txBox="1"/>
          <p:nvPr/>
        </p:nvSpPr>
        <p:spPr>
          <a:xfrm>
            <a:off x="622852" y="1396248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3. Bãi đỗ xe dạng xếp hình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5386D-4D5A-4040-A9A2-FD718E94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9" y="2529766"/>
            <a:ext cx="3670551" cy="2752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5A113-6747-4864-8D9E-71F18EC338BD}"/>
              </a:ext>
            </a:extLst>
          </p:cNvPr>
          <p:cNvSpPr txBox="1"/>
          <p:nvPr/>
        </p:nvSpPr>
        <p:spPr>
          <a:xfrm>
            <a:off x="515879" y="5420630"/>
            <a:ext cx="2765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BĐX </a:t>
            </a:r>
            <a:r>
              <a:rPr lang="en-US" sz="1400" dirty="0" err="1"/>
              <a:t>đường</a:t>
            </a:r>
            <a:r>
              <a:rPr lang="en-US" sz="1400" dirty="0"/>
              <a:t> </a:t>
            </a:r>
            <a:r>
              <a:rPr lang="en-US" sz="1400" dirty="0" err="1"/>
              <a:t>Nguyễn</a:t>
            </a:r>
            <a:r>
              <a:rPr lang="en-US" sz="1400" dirty="0"/>
              <a:t> </a:t>
            </a:r>
            <a:r>
              <a:rPr lang="en-US" sz="1400" dirty="0" err="1"/>
              <a:t>Công</a:t>
            </a:r>
            <a:r>
              <a:rPr lang="en-US" sz="1400" dirty="0"/>
              <a:t> </a:t>
            </a:r>
            <a:r>
              <a:rPr lang="en-US" sz="1400" dirty="0" err="1"/>
              <a:t>Hoan</a:t>
            </a:r>
            <a:r>
              <a:rPr lang="en-US" sz="1400" dirty="0"/>
              <a:t>, HN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14D06-E48E-4AD2-B3F7-617AF4D33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944" y="2529766"/>
            <a:ext cx="3670551" cy="2752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2A6C70-E66E-4497-8262-0A291F8334FB}"/>
              </a:ext>
            </a:extLst>
          </p:cNvPr>
          <p:cNvSpPr txBox="1"/>
          <p:nvPr/>
        </p:nvSpPr>
        <p:spPr>
          <a:xfrm>
            <a:off x="4481157" y="5413297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BĐX đường Trần Nhật Duật, HN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81715-4884-420A-A282-1BC0BEFAF393}"/>
              </a:ext>
            </a:extLst>
          </p:cNvPr>
          <p:cNvSpPr txBox="1"/>
          <p:nvPr/>
        </p:nvSpPr>
        <p:spPr>
          <a:xfrm>
            <a:off x="932341" y="1804128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bãi</a:t>
            </a:r>
            <a:r>
              <a:rPr lang="en-US" dirty="0"/>
              <a:t>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3EC5C-C7EC-428D-8CAF-0DCB667CD2F6}"/>
              </a:ext>
            </a:extLst>
          </p:cNvPr>
          <p:cNvSpPr txBox="1"/>
          <p:nvPr/>
        </p:nvSpPr>
        <p:spPr>
          <a:xfrm>
            <a:off x="4586718" y="5927509"/>
            <a:ext cx="2735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BĐX 255 Phan </a:t>
            </a:r>
            <a:r>
              <a:rPr lang="en-US" sz="1400" dirty="0" err="1"/>
              <a:t>Châu</a:t>
            </a:r>
            <a:r>
              <a:rPr lang="en-US" sz="1400" dirty="0"/>
              <a:t> Trinh, </a:t>
            </a:r>
            <a:r>
              <a:rPr lang="en-US" sz="1400" dirty="0" err="1"/>
              <a:t>Đà</a:t>
            </a:r>
            <a:r>
              <a:rPr lang="en-US" sz="1400" dirty="0"/>
              <a:t> </a:t>
            </a:r>
            <a:r>
              <a:rPr lang="en-US" sz="1400" dirty="0" err="1"/>
              <a:t>Nẵng</a:t>
            </a:r>
            <a:endParaRPr lang="en-US" sz="1400" dirty="0"/>
          </a:p>
        </p:txBody>
      </p:sp>
      <p:pic>
        <p:nvPicPr>
          <p:cNvPr id="2050" name="Picture 2" descr="Top 5 bãi đỗ xe tự động được yêu thích nhất 2020">
            <a:extLst>
              <a:ext uri="{FF2B5EF4-FFF2-40B4-BE49-F238E27FC236}">
                <a16:creationId xmlns:a16="http://schemas.microsoft.com/office/drawing/2014/main" id="{F73C1FA9-0115-4538-A15B-F4037C77D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849" y="2529766"/>
            <a:ext cx="3670551" cy="27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4D9719-9290-41BA-A9A5-3A46FEC5808B}"/>
              </a:ext>
            </a:extLst>
          </p:cNvPr>
          <p:cNvSpPr txBox="1"/>
          <p:nvPr/>
        </p:nvSpPr>
        <p:spPr>
          <a:xfrm>
            <a:off x="8588313" y="5457422"/>
            <a:ext cx="28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BĐX ở </a:t>
            </a:r>
            <a:r>
              <a:rPr lang="en-US" sz="1400" dirty="0" err="1"/>
              <a:t>dưới</a:t>
            </a:r>
            <a:r>
              <a:rPr lang="en-US" sz="1400" dirty="0"/>
              <a:t> </a:t>
            </a:r>
            <a:r>
              <a:rPr lang="en-US" sz="1400" dirty="0" err="1"/>
              <a:t>hầm</a:t>
            </a:r>
            <a:r>
              <a:rPr lang="en-US" sz="1400" dirty="0"/>
              <a:t> </a:t>
            </a:r>
            <a:r>
              <a:rPr lang="en-US" sz="1400" dirty="0" err="1"/>
              <a:t>chung</a:t>
            </a:r>
            <a:r>
              <a:rPr lang="en-US" sz="1400" dirty="0"/>
              <a:t> </a:t>
            </a:r>
            <a:r>
              <a:rPr lang="en-US" sz="1400" dirty="0" err="1"/>
              <a:t>cư</a:t>
            </a:r>
            <a:r>
              <a:rPr lang="en-US" sz="1400" dirty="0"/>
              <a:t>, </a:t>
            </a:r>
            <a:r>
              <a:rPr lang="en-US" sz="1400" dirty="0" err="1"/>
              <a:t>khách</a:t>
            </a:r>
            <a:r>
              <a:rPr lang="en-US" sz="1400" dirty="0"/>
              <a:t> </a:t>
            </a:r>
            <a:r>
              <a:rPr lang="en-US" sz="1400" dirty="0" err="1"/>
              <a:t>sạn</a:t>
            </a:r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232429-9AD6-42E6-B05C-75E8939E8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51" y="2280476"/>
            <a:ext cx="4738897" cy="3554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801A86-F9DD-4406-9A89-169D4A94F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14" y="2273171"/>
            <a:ext cx="2669259" cy="3609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EC429-3C53-4C80-B063-ED2DF3BED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141" y="2273728"/>
            <a:ext cx="2669259" cy="35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9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9" grpId="0"/>
      <p:bldP spid="19" grpId="1"/>
      <p:bldP spid="20" grpId="0"/>
      <p:bldP spid="23" grpId="0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Cảm ơn các bạn đã lắng nghe.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2062" y="6199632"/>
            <a:ext cx="44078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Bãi đỗ xe tự động - Phan Ngọc khải – c0721g2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3A98EE3D-8CD1-4C3F-BD1C-C98C9596463C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9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11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593</Words>
  <Application>Microsoft Office PowerPoint</Application>
  <PresentationFormat>Widescreen</PresentationFormat>
  <Paragraphs>81</Paragraphs>
  <Slides>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Office Theme</vt:lpstr>
      <vt:lpstr>BÃI ĐỖ XE TỰ ĐỘNG</vt:lpstr>
      <vt:lpstr>Thực trạng bãi đậu xe hiện nay</vt:lpstr>
      <vt:lpstr>Giải pháp bãi đỗ xe tự động</vt:lpstr>
      <vt:lpstr>Các loại hình bãi đỗ xe thông dụng</vt:lpstr>
      <vt:lpstr>PowerPoint Presentation</vt:lpstr>
      <vt:lpstr>Các loại hình bãi đỗ xe thông dụng</vt:lpstr>
      <vt:lpstr>PowerPoint Presentation</vt:lpstr>
      <vt:lpstr>PowerPoint Presentation</vt:lpstr>
      <vt:lpstr>Cảm ơn các bạn đã lắng nghe.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BÃI ĐỖ XE TỰ ĐỘNG</dc:title>
  <dc:creator>khai phan</dc:creator>
  <cp:lastModifiedBy>khai phan</cp:lastModifiedBy>
  <cp:revision>5</cp:revision>
  <dcterms:created xsi:type="dcterms:W3CDTF">2021-10-17T01:28:56Z</dcterms:created>
  <dcterms:modified xsi:type="dcterms:W3CDTF">2021-10-19T11:51:31Z</dcterms:modified>
</cp:coreProperties>
</file>